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7" r:id="rId3"/>
    <p:sldId id="297" r:id="rId4"/>
    <p:sldId id="298" r:id="rId5"/>
    <p:sldId id="29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1215C0A-8136-488D-82BC-67AD9B6320A7}">
          <p14:sldIdLst>
            <p14:sldId id="256"/>
            <p14:sldId id="277"/>
            <p14:sldId id="297"/>
            <p14:sldId id="298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C"/>
    <a:srgbClr val="00A454"/>
    <a:srgbClr val="00A69C"/>
    <a:srgbClr val="2F3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57" autoAdjust="0"/>
  </p:normalViewPr>
  <p:slideViewPr>
    <p:cSldViewPr>
      <p:cViewPr varScale="1">
        <p:scale>
          <a:sx n="99" d="100"/>
          <a:sy n="99" d="100"/>
        </p:scale>
        <p:origin x="324" y="90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3CCFD-687B-4B4E-B670-B143E980E7F2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C7E77-C8BA-487E-A285-5C11AF3BC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957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C7E77-C8BA-487E-A285-5C11AF3BCBC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371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C7E77-C8BA-487E-A285-5C11AF3BCBC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809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C7E77-C8BA-487E-A285-5C11AF3BCBC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609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C7E77-C8BA-487E-A285-5C11AF3BCBC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39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6B08-01CB-4993-9B81-319BA6867791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9DA2-C3D2-4E5D-9DA6-F33BD0B97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92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6B08-01CB-4993-9B81-319BA6867791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9DA2-C3D2-4E5D-9DA6-F33BD0B97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0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6B08-01CB-4993-9B81-319BA6867791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9DA2-C3D2-4E5D-9DA6-F33BD0B97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50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6B08-01CB-4993-9B81-319BA6867791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9DA2-C3D2-4E5D-9DA6-F33BD0B97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21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6B08-01CB-4993-9B81-319BA6867791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9DA2-C3D2-4E5D-9DA6-F33BD0B97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23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6B08-01CB-4993-9B81-319BA6867791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9DA2-C3D2-4E5D-9DA6-F33BD0B97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39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6B08-01CB-4993-9B81-319BA6867791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9DA2-C3D2-4E5D-9DA6-F33BD0B97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44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6B08-01CB-4993-9B81-319BA6867791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9DA2-C3D2-4E5D-9DA6-F33BD0B97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14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6B08-01CB-4993-9B81-319BA6867791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9DA2-C3D2-4E5D-9DA6-F33BD0B97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0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6B08-01CB-4993-9B81-319BA6867791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9DA2-C3D2-4E5D-9DA6-F33BD0B97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36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6B08-01CB-4993-9B81-319BA6867791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9DA2-C3D2-4E5D-9DA6-F33BD0B97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40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E6B08-01CB-4993-9B81-319BA6867791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69DA2-C3D2-4E5D-9DA6-F33BD0B97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844824"/>
            <a:ext cx="6400800" cy="1752600"/>
          </a:xfrm>
        </p:spPr>
        <p:txBody>
          <a:bodyPr/>
          <a:lstStyle/>
          <a:p>
            <a:pPr algn="l"/>
            <a:r>
              <a:rPr lang="en-GB" dirty="0">
                <a:solidFill>
                  <a:srgbClr val="00A454"/>
                </a:solidFill>
                <a:latin typeface="DIN 2014 Bold" panose="020B0704020202020204" pitchFamily="34" charset="0"/>
                <a:ea typeface="DIN 2014 Bold" panose="020B0704020202020204" pitchFamily="34" charset="0"/>
              </a:rPr>
              <a:t>Lesson Five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5D1B37-2D74-4239-BFCE-AB198A7E69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274196"/>
            <a:ext cx="1403648" cy="5625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B30A06-BA14-4405-B499-E8283437F2BC}"/>
              </a:ext>
            </a:extLst>
          </p:cNvPr>
          <p:cNvSpPr/>
          <p:nvPr/>
        </p:nvSpPr>
        <p:spPr>
          <a:xfrm>
            <a:off x="576064" y="1042189"/>
            <a:ext cx="6588224" cy="82555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878587-8243-48CB-A3DF-2BC4B40F1538}"/>
              </a:ext>
            </a:extLst>
          </p:cNvPr>
          <p:cNvSpPr/>
          <p:nvPr/>
        </p:nvSpPr>
        <p:spPr>
          <a:xfrm>
            <a:off x="576064" y="1042189"/>
            <a:ext cx="7991872" cy="45719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CBEC2C-5E52-4563-AE1F-17CBC0C73AE6}"/>
              </a:ext>
            </a:extLst>
          </p:cNvPr>
          <p:cNvSpPr/>
          <p:nvPr/>
        </p:nvSpPr>
        <p:spPr>
          <a:xfrm>
            <a:off x="576064" y="6165304"/>
            <a:ext cx="4139952" cy="82555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DC3049-2744-4630-A594-EC1BEC1CF2BA}"/>
              </a:ext>
            </a:extLst>
          </p:cNvPr>
          <p:cNvSpPr/>
          <p:nvPr/>
        </p:nvSpPr>
        <p:spPr>
          <a:xfrm>
            <a:off x="576064" y="6165304"/>
            <a:ext cx="7991872" cy="45719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41B837E-E324-4D03-AA4D-9F974B41E05E}"/>
              </a:ext>
            </a:extLst>
          </p:cNvPr>
          <p:cNvSpPr txBox="1">
            <a:spLocks/>
          </p:cNvSpPr>
          <p:nvPr/>
        </p:nvSpPr>
        <p:spPr>
          <a:xfrm>
            <a:off x="457200" y="10618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solidFill>
                  <a:srgbClr val="2F3234"/>
                </a:solidFill>
                <a:latin typeface="DIN 2014 Bold" panose="020B0704020202020204" pitchFamily="34" charset="0"/>
                <a:ea typeface="DIN 2014 Bold" panose="020B0704020202020204" pitchFamily="34" charset="0"/>
              </a:rPr>
              <a:t>Game Controller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A67357-B264-43B9-9613-6F53975F1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08" y="5497943"/>
            <a:ext cx="7978428" cy="4717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B998B40-2C0D-42C2-BDE9-AE0AA3EB5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75" y="4463076"/>
            <a:ext cx="3960440" cy="8365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8BAF13-6751-4617-9840-0E0E585D99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070" y="1283477"/>
            <a:ext cx="3733872" cy="40188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0FF563-EFB4-4BBA-A2E1-78AEBB6374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054" r="4304" b="4203"/>
          <a:stretch/>
        </p:blipFill>
        <p:spPr>
          <a:xfrm>
            <a:off x="7812360" y="274197"/>
            <a:ext cx="755576" cy="65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4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pPr algn="l"/>
            <a:r>
              <a:rPr lang="en-GB" b="1" dirty="0">
                <a:solidFill>
                  <a:srgbClr val="2F3234"/>
                </a:solidFill>
                <a:latin typeface="DIN 2014 Bold" panose="020B0704020202020204" pitchFamily="34" charset="0"/>
                <a:ea typeface="DIN 2014 Bold" panose="020B0704020202020204" pitchFamily="34" charset="0"/>
              </a:rPr>
              <a:t>Old Algorithm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F4FE4-47AD-40DB-8BEA-45A3898F52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274196"/>
            <a:ext cx="1403648" cy="5625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513356-B9C2-4F34-8316-48D23C66CCEE}"/>
              </a:ext>
            </a:extLst>
          </p:cNvPr>
          <p:cNvSpPr/>
          <p:nvPr/>
        </p:nvSpPr>
        <p:spPr>
          <a:xfrm>
            <a:off x="576064" y="1042189"/>
            <a:ext cx="6588224" cy="82555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FB521-E7E4-4767-8FBF-27733579F6C9}"/>
              </a:ext>
            </a:extLst>
          </p:cNvPr>
          <p:cNvSpPr/>
          <p:nvPr/>
        </p:nvSpPr>
        <p:spPr>
          <a:xfrm>
            <a:off x="576064" y="1042189"/>
            <a:ext cx="7991872" cy="45719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B41BD1-5DB6-49DC-AA4D-CF0FF1B1EA5A}"/>
              </a:ext>
            </a:extLst>
          </p:cNvPr>
          <p:cNvSpPr/>
          <p:nvPr/>
        </p:nvSpPr>
        <p:spPr>
          <a:xfrm>
            <a:off x="576064" y="6165304"/>
            <a:ext cx="4139952" cy="82555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1C9F89-6324-4750-B457-2745A652D295}"/>
              </a:ext>
            </a:extLst>
          </p:cNvPr>
          <p:cNvSpPr/>
          <p:nvPr/>
        </p:nvSpPr>
        <p:spPr>
          <a:xfrm>
            <a:off x="576064" y="6165304"/>
            <a:ext cx="7991872" cy="45719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6D47B9-5FFB-48EA-AB9E-F2D7C1407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08271"/>
            <a:ext cx="8229600" cy="38758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Set </a:t>
            </a:r>
            <a:r>
              <a:rPr lang="en-GB" dirty="0" err="1">
                <a:latin typeface="DIN 2014" panose="020B0504020202020204" pitchFamily="34" charset="0"/>
                <a:ea typeface="DIN 2014" panose="020B0504020202020204" pitchFamily="34" charset="0"/>
              </a:rPr>
              <a:t>CurrentPosition</a:t>
            </a:r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 to 0</a:t>
            </a:r>
          </a:p>
          <a:p>
            <a:pPr marL="0" indent="0">
              <a:buNone/>
            </a:pPr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Turn the </a:t>
            </a:r>
            <a:r>
              <a:rPr lang="en-GB" dirty="0" err="1">
                <a:latin typeface="DIN 2014" panose="020B0504020202020204" pitchFamily="34" charset="0"/>
                <a:ea typeface="DIN 2014" panose="020B0504020202020204" pitchFamily="34" charset="0"/>
              </a:rPr>
              <a:t>CurrentPosition</a:t>
            </a:r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 light red</a:t>
            </a:r>
          </a:p>
          <a:p>
            <a:pPr marL="0" indent="0">
              <a:buNone/>
            </a:pPr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Set score to 0</a:t>
            </a:r>
          </a:p>
          <a:p>
            <a:pPr marL="0" indent="0">
              <a:buNone/>
            </a:pPr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Display the score on the </a:t>
            </a:r>
            <a:r>
              <a:rPr lang="en-GB" dirty="0" err="1">
                <a:latin typeface="DIN 2014" panose="020B0504020202020204" pitchFamily="34" charset="0"/>
                <a:ea typeface="DIN 2014" panose="020B0504020202020204" pitchFamily="34" charset="0"/>
              </a:rPr>
              <a:t>micro:bit</a:t>
            </a:r>
            <a:endParaRPr lang="en-GB" dirty="0"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Set Ball to 0</a:t>
            </a:r>
          </a:p>
          <a:p>
            <a:pPr marL="0" indent="0">
              <a:buNone/>
            </a:pPr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Turn the Ball light blue</a:t>
            </a:r>
          </a:p>
          <a:p>
            <a:pPr marL="0" indent="0">
              <a:buNone/>
            </a:pPr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Forever:</a:t>
            </a:r>
          </a:p>
          <a:p>
            <a:pPr marL="457200" lvl="1" indent="0">
              <a:buNone/>
            </a:pPr>
            <a:r>
              <a:rPr lang="en-GB" sz="3300" dirty="0">
                <a:latin typeface="DIN 2014" panose="020B0504020202020204" pitchFamily="34" charset="0"/>
                <a:ea typeface="DIN 2014" panose="020B0504020202020204" pitchFamily="34" charset="0"/>
              </a:rPr>
              <a:t>When the red light reaches the Ball</a:t>
            </a:r>
          </a:p>
          <a:p>
            <a:pPr marL="914400" lvl="2" indent="0">
              <a:buNone/>
            </a:pPr>
            <a:r>
              <a:rPr lang="en-GB" sz="2800" dirty="0">
                <a:latin typeface="DIN 2014" panose="020B0504020202020204" pitchFamily="34" charset="0"/>
                <a:ea typeface="DIN 2014" panose="020B0504020202020204" pitchFamily="34" charset="0"/>
              </a:rPr>
              <a:t>Change the score by 1</a:t>
            </a:r>
          </a:p>
          <a:p>
            <a:pPr marL="914400" lvl="2" indent="0">
              <a:buNone/>
            </a:pPr>
            <a:r>
              <a:rPr lang="en-GB" sz="2800" dirty="0">
                <a:latin typeface="DIN 2014" panose="020B0504020202020204" pitchFamily="34" charset="0"/>
                <a:ea typeface="DIN 2014" panose="020B0504020202020204" pitchFamily="34" charset="0"/>
              </a:rPr>
              <a:t>Display the score on the </a:t>
            </a:r>
            <a:r>
              <a:rPr lang="en-GB" sz="2800" dirty="0" err="1">
                <a:latin typeface="DIN 2014" panose="020B0504020202020204" pitchFamily="34" charset="0"/>
                <a:ea typeface="DIN 2014" panose="020B0504020202020204" pitchFamily="34" charset="0"/>
              </a:rPr>
              <a:t>micro:bit</a:t>
            </a:r>
            <a:endParaRPr lang="en-GB" sz="2800" dirty="0"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marL="914400" lvl="2" indent="0">
              <a:buNone/>
            </a:pPr>
            <a:r>
              <a:rPr lang="en-GB" sz="2800" dirty="0">
                <a:latin typeface="DIN 2014" panose="020B0504020202020204" pitchFamily="34" charset="0"/>
                <a:ea typeface="DIN 2014" panose="020B0504020202020204" pitchFamily="34" charset="0"/>
              </a:rPr>
              <a:t>Set Ball to a random number between 1 and 64</a:t>
            </a:r>
          </a:p>
          <a:p>
            <a:pPr marL="914400" lvl="2" indent="0">
              <a:buNone/>
            </a:pPr>
            <a:r>
              <a:rPr lang="en-GB" sz="2800" dirty="0">
                <a:latin typeface="DIN 2014" panose="020B0504020202020204" pitchFamily="34" charset="0"/>
                <a:ea typeface="DIN 2014" panose="020B0504020202020204" pitchFamily="34" charset="0"/>
              </a:rPr>
              <a:t>Turn the Ball light blue</a:t>
            </a:r>
          </a:p>
          <a:p>
            <a:pPr marL="914400" lvl="2" indent="0">
              <a:buNone/>
            </a:pPr>
            <a:r>
              <a:rPr lang="en-GB" sz="2800" dirty="0">
                <a:latin typeface="DIN 2014" panose="020B0504020202020204" pitchFamily="34" charset="0"/>
                <a:ea typeface="DIN 2014" panose="020B0504020202020204" pitchFamily="34" charset="0"/>
              </a:rPr>
              <a:t>Show the light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4335E7-269C-4CF5-8B31-D734753FFC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72"/>
          <a:stretch/>
        </p:blipFill>
        <p:spPr>
          <a:xfrm>
            <a:off x="2087216" y="321318"/>
            <a:ext cx="6480720" cy="47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55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pPr algn="l"/>
            <a:r>
              <a:rPr lang="en-GB" b="1" dirty="0">
                <a:solidFill>
                  <a:srgbClr val="2F3234"/>
                </a:solidFill>
                <a:latin typeface="DIN 2014 Bold" panose="020B0704020202020204" pitchFamily="34" charset="0"/>
                <a:ea typeface="DIN 2014 Bold" panose="020B0704020202020204" pitchFamily="34" charset="0"/>
              </a:rPr>
              <a:t>New Algorithm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F4FE4-47AD-40DB-8BEA-45A3898F52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274196"/>
            <a:ext cx="1403648" cy="5625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513356-B9C2-4F34-8316-48D23C66CCEE}"/>
              </a:ext>
            </a:extLst>
          </p:cNvPr>
          <p:cNvSpPr/>
          <p:nvPr/>
        </p:nvSpPr>
        <p:spPr>
          <a:xfrm>
            <a:off x="576064" y="1042189"/>
            <a:ext cx="6588224" cy="82555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FB521-E7E4-4767-8FBF-27733579F6C9}"/>
              </a:ext>
            </a:extLst>
          </p:cNvPr>
          <p:cNvSpPr/>
          <p:nvPr/>
        </p:nvSpPr>
        <p:spPr>
          <a:xfrm>
            <a:off x="576064" y="1042189"/>
            <a:ext cx="7991872" cy="45719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B41BD1-5DB6-49DC-AA4D-CF0FF1B1EA5A}"/>
              </a:ext>
            </a:extLst>
          </p:cNvPr>
          <p:cNvSpPr/>
          <p:nvPr/>
        </p:nvSpPr>
        <p:spPr>
          <a:xfrm>
            <a:off x="576064" y="6165304"/>
            <a:ext cx="4139952" cy="82555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1C9F89-6324-4750-B457-2745A652D295}"/>
              </a:ext>
            </a:extLst>
          </p:cNvPr>
          <p:cNvSpPr/>
          <p:nvPr/>
        </p:nvSpPr>
        <p:spPr>
          <a:xfrm>
            <a:off x="576064" y="6165304"/>
            <a:ext cx="7991872" cy="45719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6D47B9-5FFB-48EA-AB9E-F2D7C1407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08271"/>
            <a:ext cx="8229600" cy="3875864"/>
          </a:xfrm>
        </p:spPr>
        <p:txBody>
          <a:bodyPr>
            <a:normAutofit fontScale="92500" lnSpcReduction="10000"/>
          </a:bodyPr>
          <a:lstStyle/>
          <a:p>
            <a:pPr marL="400050" lvl="1" indent="0">
              <a:buNone/>
            </a:pPr>
            <a:r>
              <a:rPr lang="en-GB" sz="1000" strike="sngStrike" dirty="0">
                <a:latin typeface="DIN 2014" panose="020B0504020202020204" pitchFamily="34" charset="0"/>
                <a:ea typeface="DIN 2014" panose="020B0504020202020204" pitchFamily="34" charset="0"/>
              </a:rPr>
              <a:t>Set </a:t>
            </a:r>
            <a:r>
              <a:rPr lang="en-GB" sz="1000" strike="sngStrike" dirty="0" err="1">
                <a:latin typeface="DIN 2014" panose="020B0504020202020204" pitchFamily="34" charset="0"/>
                <a:ea typeface="DIN 2014" panose="020B0504020202020204" pitchFamily="34" charset="0"/>
              </a:rPr>
              <a:t>CurrentPosition</a:t>
            </a:r>
            <a:r>
              <a:rPr lang="en-GB" sz="1000" strike="sngStrike" dirty="0">
                <a:latin typeface="DIN 2014" panose="020B0504020202020204" pitchFamily="34" charset="0"/>
                <a:ea typeface="DIN 2014" panose="020B0504020202020204" pitchFamily="34" charset="0"/>
              </a:rPr>
              <a:t> to 0</a:t>
            </a:r>
          </a:p>
          <a:p>
            <a:pPr marL="400050" lvl="1" indent="0">
              <a:buNone/>
            </a:pPr>
            <a:r>
              <a:rPr lang="en-GB" sz="1000" dirty="0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Set </a:t>
            </a:r>
            <a:r>
              <a:rPr lang="en-GB" sz="1000" dirty="0" err="1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CurrentPositionX</a:t>
            </a:r>
            <a:r>
              <a:rPr lang="en-GB" sz="1000" dirty="0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to 0</a:t>
            </a:r>
          </a:p>
          <a:p>
            <a:pPr marL="400050" lvl="1" indent="0">
              <a:buNone/>
            </a:pPr>
            <a:r>
              <a:rPr lang="en-GB" sz="1000" dirty="0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Set </a:t>
            </a:r>
            <a:r>
              <a:rPr lang="en-GB" sz="1000" dirty="0" err="1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CurrentPositionY</a:t>
            </a:r>
            <a:r>
              <a:rPr lang="en-GB" sz="1000" dirty="0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to 0</a:t>
            </a:r>
          </a:p>
          <a:p>
            <a:pPr marL="400050" lvl="1" indent="0">
              <a:buNone/>
            </a:pPr>
            <a:r>
              <a:rPr lang="en-GB" sz="1000" strike="sngStrike" dirty="0">
                <a:latin typeface="DIN 2014" panose="020B0504020202020204" pitchFamily="34" charset="0"/>
                <a:ea typeface="DIN 2014" panose="020B0504020202020204" pitchFamily="34" charset="0"/>
              </a:rPr>
              <a:t>Turn the </a:t>
            </a:r>
            <a:r>
              <a:rPr lang="en-GB" sz="1000" strike="sngStrike" dirty="0" err="1">
                <a:latin typeface="DIN 2014" panose="020B0504020202020204" pitchFamily="34" charset="0"/>
                <a:ea typeface="DIN 2014" panose="020B0504020202020204" pitchFamily="34" charset="0"/>
              </a:rPr>
              <a:t>CurrentPosition</a:t>
            </a:r>
            <a:r>
              <a:rPr lang="en-GB" sz="1000" strike="sngStrike" dirty="0">
                <a:latin typeface="DIN 2014" panose="020B0504020202020204" pitchFamily="34" charset="0"/>
                <a:ea typeface="DIN 2014" panose="020B0504020202020204" pitchFamily="34" charset="0"/>
              </a:rPr>
              <a:t> light red</a:t>
            </a:r>
          </a:p>
          <a:p>
            <a:pPr marL="400050" lvl="1" indent="0">
              <a:buNone/>
            </a:pPr>
            <a:r>
              <a:rPr lang="en-GB" sz="1000" dirty="0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Turn the </a:t>
            </a:r>
            <a:r>
              <a:rPr lang="en-GB" sz="1000" dirty="0" err="1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CurrentPositionX</a:t>
            </a:r>
            <a:r>
              <a:rPr lang="en-GB" sz="1000" dirty="0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CurrentPositionY</a:t>
            </a:r>
            <a:r>
              <a:rPr lang="en-GB" sz="1000" dirty="0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light red</a:t>
            </a:r>
          </a:p>
          <a:p>
            <a:pPr marL="400050" lvl="1" indent="0">
              <a:buNone/>
            </a:pPr>
            <a:r>
              <a:rPr lang="en-GB" sz="1000" dirty="0">
                <a:latin typeface="DIN 2014" panose="020B0504020202020204" pitchFamily="34" charset="0"/>
                <a:ea typeface="DIN 2014" panose="020B0504020202020204" pitchFamily="34" charset="0"/>
              </a:rPr>
              <a:t>Set score to 0</a:t>
            </a:r>
          </a:p>
          <a:p>
            <a:pPr marL="400050" lvl="1" indent="0">
              <a:buNone/>
            </a:pPr>
            <a:r>
              <a:rPr lang="en-GB" sz="1000" dirty="0">
                <a:latin typeface="DIN 2014" panose="020B0504020202020204" pitchFamily="34" charset="0"/>
                <a:ea typeface="DIN 2014" panose="020B0504020202020204" pitchFamily="34" charset="0"/>
              </a:rPr>
              <a:t>Display the score on the </a:t>
            </a:r>
            <a:r>
              <a:rPr lang="en-GB" sz="1000" dirty="0" err="1">
                <a:latin typeface="DIN 2014" panose="020B0504020202020204" pitchFamily="34" charset="0"/>
                <a:ea typeface="DIN 2014" panose="020B0504020202020204" pitchFamily="34" charset="0"/>
              </a:rPr>
              <a:t>micro:bit</a:t>
            </a:r>
            <a:endParaRPr lang="en-GB" sz="1000" dirty="0"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marL="400050" lvl="1" indent="0">
              <a:buNone/>
            </a:pPr>
            <a:r>
              <a:rPr lang="en-GB" sz="1000" strike="sngStrike" dirty="0">
                <a:latin typeface="DIN 2014" panose="020B0504020202020204" pitchFamily="34" charset="0"/>
                <a:ea typeface="DIN 2014" panose="020B0504020202020204" pitchFamily="34" charset="0"/>
              </a:rPr>
              <a:t>Set Ball to 0</a:t>
            </a:r>
          </a:p>
          <a:p>
            <a:pPr marL="400050" lvl="1" indent="0">
              <a:buNone/>
            </a:pPr>
            <a:r>
              <a:rPr lang="en-GB" sz="1000" strike="sngStrike" dirty="0">
                <a:latin typeface="DIN 2014" panose="020B0504020202020204" pitchFamily="34" charset="0"/>
                <a:ea typeface="DIN 2014" panose="020B0504020202020204" pitchFamily="34" charset="0"/>
              </a:rPr>
              <a:t>Turn the Ball light blue</a:t>
            </a:r>
          </a:p>
          <a:p>
            <a:pPr marL="400050" lvl="1" indent="0">
              <a:buNone/>
            </a:pPr>
            <a:r>
              <a:rPr lang="en-GB" sz="1000" dirty="0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Set </a:t>
            </a:r>
            <a:r>
              <a:rPr lang="en-GB" sz="1000" dirty="0" err="1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BallX</a:t>
            </a:r>
            <a:r>
              <a:rPr lang="en-GB" sz="1000" dirty="0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to 1</a:t>
            </a:r>
          </a:p>
          <a:p>
            <a:pPr marL="400050" lvl="1" indent="0">
              <a:buNone/>
            </a:pPr>
            <a:r>
              <a:rPr lang="en-GB" sz="1000" dirty="0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Set </a:t>
            </a:r>
            <a:r>
              <a:rPr lang="en-GB" sz="1000" dirty="0" err="1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BallY</a:t>
            </a:r>
            <a:r>
              <a:rPr lang="en-GB" sz="1000" dirty="0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to 7</a:t>
            </a:r>
          </a:p>
          <a:p>
            <a:pPr marL="400050" lvl="1" indent="0">
              <a:buNone/>
            </a:pPr>
            <a:r>
              <a:rPr lang="en-GB" sz="1000" dirty="0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Turn the </a:t>
            </a:r>
            <a:r>
              <a:rPr lang="en-GB" sz="1000" dirty="0" err="1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BallX</a:t>
            </a:r>
            <a:r>
              <a:rPr lang="en-GB" sz="1000" dirty="0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BallY</a:t>
            </a:r>
            <a:r>
              <a:rPr lang="en-GB" sz="1000" dirty="0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light blue</a:t>
            </a:r>
          </a:p>
          <a:p>
            <a:pPr marL="0" indent="0">
              <a:buNone/>
            </a:pPr>
            <a:endParaRPr lang="en-GB" sz="1000" dirty="0">
              <a:solidFill>
                <a:srgbClr val="FF0000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marL="0" indent="0">
              <a:buNone/>
            </a:pPr>
            <a:r>
              <a:rPr lang="en-GB" sz="1000" dirty="0">
                <a:latin typeface="DIN 2014" panose="020B0504020202020204" pitchFamily="34" charset="0"/>
                <a:ea typeface="DIN 2014" panose="020B0504020202020204" pitchFamily="34" charset="0"/>
              </a:rPr>
              <a:t>Forever:</a:t>
            </a:r>
          </a:p>
          <a:p>
            <a:pPr marL="400050" lvl="1" indent="0">
              <a:buNone/>
            </a:pPr>
            <a:r>
              <a:rPr lang="en-GB" sz="1000" strike="sngStrike" dirty="0">
                <a:latin typeface="DIN 2014" panose="020B0504020202020204" pitchFamily="34" charset="0"/>
                <a:ea typeface="DIN 2014" panose="020B0504020202020204" pitchFamily="34" charset="0"/>
              </a:rPr>
              <a:t>When the red light reaches the Ball</a:t>
            </a:r>
          </a:p>
          <a:p>
            <a:pPr marL="400050" lvl="1" indent="0">
              <a:buNone/>
            </a:pPr>
            <a:r>
              <a:rPr lang="en-GB" sz="1000" dirty="0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IF the </a:t>
            </a:r>
            <a:r>
              <a:rPr lang="en-GB" sz="1000" dirty="0" err="1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CurrentPositionX</a:t>
            </a:r>
            <a:r>
              <a:rPr lang="en-GB" sz="1000" dirty="0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= </a:t>
            </a:r>
            <a:r>
              <a:rPr lang="en-GB" sz="1000" dirty="0" err="1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BallX</a:t>
            </a:r>
            <a:r>
              <a:rPr lang="en-GB" sz="1000" dirty="0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AND </a:t>
            </a:r>
            <a:r>
              <a:rPr lang="en-GB" sz="1000" dirty="0" err="1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CurrentPositionY</a:t>
            </a:r>
            <a:r>
              <a:rPr lang="en-GB" sz="1000" dirty="0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= </a:t>
            </a:r>
            <a:r>
              <a:rPr lang="en-GB" sz="1000" dirty="0" err="1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BallY</a:t>
            </a:r>
            <a:r>
              <a:rPr lang="en-GB" sz="1000" dirty="0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THEN</a:t>
            </a:r>
            <a:endParaRPr lang="en-GB" sz="1000" dirty="0"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lvl="1"/>
            <a:r>
              <a:rPr lang="en-GB" sz="1000" dirty="0">
                <a:latin typeface="DIN 2014" panose="020B0504020202020204" pitchFamily="34" charset="0"/>
                <a:ea typeface="DIN 2014" panose="020B0504020202020204" pitchFamily="34" charset="0"/>
              </a:rPr>
              <a:t>Change the score by 1</a:t>
            </a:r>
          </a:p>
          <a:p>
            <a:pPr lvl="1"/>
            <a:r>
              <a:rPr lang="en-GB" sz="1000" dirty="0">
                <a:latin typeface="DIN 2014" panose="020B0504020202020204" pitchFamily="34" charset="0"/>
                <a:ea typeface="DIN 2014" panose="020B0504020202020204" pitchFamily="34" charset="0"/>
              </a:rPr>
              <a:t>Display the score on the </a:t>
            </a:r>
            <a:r>
              <a:rPr lang="en-GB" sz="1000" dirty="0" err="1">
                <a:latin typeface="DIN 2014" panose="020B0504020202020204" pitchFamily="34" charset="0"/>
                <a:ea typeface="DIN 2014" panose="020B0504020202020204" pitchFamily="34" charset="0"/>
              </a:rPr>
              <a:t>micro:bit</a:t>
            </a:r>
            <a:endParaRPr lang="en-GB" sz="1000" dirty="0"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lvl="1"/>
            <a:r>
              <a:rPr lang="en-GB" sz="1000" strike="sngStrike" dirty="0">
                <a:latin typeface="DIN 2014" panose="020B0504020202020204" pitchFamily="34" charset="0"/>
                <a:ea typeface="DIN 2014" panose="020B0504020202020204" pitchFamily="34" charset="0"/>
              </a:rPr>
              <a:t>Set Ball to a random number between 1 and 64</a:t>
            </a:r>
          </a:p>
          <a:p>
            <a:pPr lvl="1"/>
            <a:r>
              <a:rPr lang="en-GB" sz="1000" dirty="0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Set </a:t>
            </a:r>
            <a:r>
              <a:rPr lang="en-GB" sz="1000" dirty="0" err="1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BallX</a:t>
            </a:r>
            <a:r>
              <a:rPr lang="en-GB" sz="1000" dirty="0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to a random number between 0 and 7</a:t>
            </a:r>
          </a:p>
          <a:p>
            <a:pPr lvl="1"/>
            <a:r>
              <a:rPr lang="en-GB" sz="1000" dirty="0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Set </a:t>
            </a:r>
            <a:r>
              <a:rPr lang="en-GB" sz="1000" dirty="0" err="1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BallY</a:t>
            </a:r>
            <a:r>
              <a:rPr lang="en-GB" sz="1000" dirty="0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to a random number between 0 and 7</a:t>
            </a:r>
            <a:endParaRPr lang="en-GB" sz="1000" dirty="0"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lvl="1"/>
            <a:r>
              <a:rPr lang="en-GB" sz="1000" strike="sngStrike" dirty="0">
                <a:latin typeface="DIN 2014" panose="020B0504020202020204" pitchFamily="34" charset="0"/>
                <a:ea typeface="DIN 2014" panose="020B0504020202020204" pitchFamily="34" charset="0"/>
              </a:rPr>
              <a:t>Turn the Ball light blue</a:t>
            </a:r>
          </a:p>
          <a:p>
            <a:pPr lvl="1"/>
            <a:r>
              <a:rPr lang="en-GB" sz="1000" dirty="0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Turn the </a:t>
            </a:r>
            <a:r>
              <a:rPr lang="en-GB" sz="1000" dirty="0" err="1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BallX</a:t>
            </a:r>
            <a:r>
              <a:rPr lang="en-GB" sz="1000" dirty="0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BallY</a:t>
            </a:r>
            <a:r>
              <a:rPr lang="en-GB" sz="1000" dirty="0">
                <a:solidFill>
                  <a:srgbClr val="FF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light blue</a:t>
            </a:r>
            <a:endParaRPr lang="en-GB" sz="1000" strike="sngStrike" dirty="0">
              <a:solidFill>
                <a:srgbClr val="FF0000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lvl="1"/>
            <a:r>
              <a:rPr lang="en-GB" sz="1000" dirty="0">
                <a:latin typeface="DIN 2014" panose="020B0504020202020204" pitchFamily="34" charset="0"/>
                <a:ea typeface="DIN 2014" panose="020B0504020202020204" pitchFamily="34" charset="0"/>
              </a:rPr>
              <a:t>Show the lights</a:t>
            </a:r>
          </a:p>
          <a:p>
            <a:pPr marL="457200" lvl="1" indent="0">
              <a:buNone/>
            </a:pPr>
            <a:r>
              <a:rPr lang="en-GB" sz="1000" dirty="0">
                <a:latin typeface="DIN 2014" panose="020B0504020202020204" pitchFamily="34" charset="0"/>
                <a:ea typeface="DIN 2014" panose="020B0504020202020204" pitchFamily="34" charset="0"/>
              </a:rPr>
              <a:t>END IF</a:t>
            </a:r>
            <a:endParaRPr lang="en-GB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4335E7-269C-4CF5-8B31-D734753FFC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72"/>
          <a:stretch/>
        </p:blipFill>
        <p:spPr>
          <a:xfrm>
            <a:off x="2087216" y="321318"/>
            <a:ext cx="6480720" cy="4717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797832-BD50-49BE-BD7D-971BA6A18B56}"/>
              </a:ext>
            </a:extLst>
          </p:cNvPr>
          <p:cNvSpPr txBox="1"/>
          <p:nvPr/>
        </p:nvSpPr>
        <p:spPr>
          <a:xfrm>
            <a:off x="4066928" y="2160783"/>
            <a:ext cx="126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  <a:sym typeface="Wingdings" panose="05000000000000000000" pitchFamily="2" charset="2"/>
              </a:rPr>
              <a:t> </a:t>
            </a:r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On start</a:t>
            </a:r>
          </a:p>
        </p:txBody>
      </p:sp>
    </p:spTree>
    <p:extLst>
      <p:ext uri="{BB962C8B-B14F-4D97-AF65-F5344CB8AC3E}">
        <p14:creationId xmlns:p14="http://schemas.microsoft.com/office/powerpoint/2010/main" val="2469628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pPr algn="l"/>
            <a:r>
              <a:rPr lang="en-GB" b="1" dirty="0">
                <a:solidFill>
                  <a:srgbClr val="2F3234"/>
                </a:solidFill>
                <a:latin typeface="DIN 2014 Bold" panose="020B0704020202020204" pitchFamily="34" charset="0"/>
                <a:ea typeface="DIN 2014 Bold" panose="020B0704020202020204" pitchFamily="34" charset="0"/>
              </a:rPr>
              <a:t>AND Truth 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F4FE4-47AD-40DB-8BEA-45A3898F52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274196"/>
            <a:ext cx="1403648" cy="5625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513356-B9C2-4F34-8316-48D23C66CCEE}"/>
              </a:ext>
            </a:extLst>
          </p:cNvPr>
          <p:cNvSpPr/>
          <p:nvPr/>
        </p:nvSpPr>
        <p:spPr>
          <a:xfrm>
            <a:off x="576064" y="1042189"/>
            <a:ext cx="6588224" cy="82555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FB521-E7E4-4767-8FBF-27733579F6C9}"/>
              </a:ext>
            </a:extLst>
          </p:cNvPr>
          <p:cNvSpPr/>
          <p:nvPr/>
        </p:nvSpPr>
        <p:spPr>
          <a:xfrm>
            <a:off x="576064" y="1042189"/>
            <a:ext cx="7991872" cy="45719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B41BD1-5DB6-49DC-AA4D-CF0FF1B1EA5A}"/>
              </a:ext>
            </a:extLst>
          </p:cNvPr>
          <p:cNvSpPr/>
          <p:nvPr/>
        </p:nvSpPr>
        <p:spPr>
          <a:xfrm>
            <a:off x="576064" y="6165304"/>
            <a:ext cx="4139952" cy="82555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1C9F89-6324-4750-B457-2745A652D295}"/>
              </a:ext>
            </a:extLst>
          </p:cNvPr>
          <p:cNvSpPr/>
          <p:nvPr/>
        </p:nvSpPr>
        <p:spPr>
          <a:xfrm>
            <a:off x="576064" y="6165304"/>
            <a:ext cx="7991872" cy="45719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4335E7-269C-4CF5-8B31-D734753FFC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72"/>
          <a:stretch/>
        </p:blipFill>
        <p:spPr>
          <a:xfrm>
            <a:off x="2087216" y="321318"/>
            <a:ext cx="6480720" cy="471792"/>
          </a:xfrm>
          <a:prstGeom prst="rect">
            <a:avLst/>
          </a:prstGeom>
        </p:spPr>
      </p:pic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4F4CF4E3-1502-4E5A-95C9-5081C42DB1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250046"/>
              </p:ext>
            </p:extLst>
          </p:nvPr>
        </p:nvGraphicFramePr>
        <p:xfrm>
          <a:off x="1475656" y="2464296"/>
          <a:ext cx="4330824" cy="2764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3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3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122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DIN 2014" panose="020B0504020202020204" pitchFamily="34" charset="0"/>
                        <a:ea typeface="DIN 2014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22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DIN 2014" panose="020B0504020202020204" pitchFamily="34" charset="0"/>
                        <a:ea typeface="DIN 2014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22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DIN 2014" panose="020B0504020202020204" pitchFamily="34" charset="0"/>
                        <a:ea typeface="DIN 2014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22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DIN 2014" panose="020B0504020202020204" pitchFamily="34" charset="0"/>
                        <a:ea typeface="DIN 2014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8034FFF-2A58-48B3-9F4F-A00CD2066E9C}"/>
              </a:ext>
            </a:extLst>
          </p:cNvPr>
          <p:cNvSpPr txBox="1"/>
          <p:nvPr/>
        </p:nvSpPr>
        <p:spPr>
          <a:xfrm>
            <a:off x="6156176" y="259520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0 AND 0 is 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DC5826-5D64-4EEB-A145-F5D722C23CDD}"/>
              </a:ext>
            </a:extLst>
          </p:cNvPr>
          <p:cNvSpPr txBox="1"/>
          <p:nvPr/>
        </p:nvSpPr>
        <p:spPr>
          <a:xfrm>
            <a:off x="6156176" y="34004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DIN 2014" panose="020B0504020202020204" pitchFamily="34" charset="0"/>
                <a:ea typeface="DIN 2014" panose="020B0504020202020204" pitchFamily="34" charset="0"/>
              </a:rPr>
              <a:t>0 AND </a:t>
            </a:r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1 is 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B343E0-55CB-4049-88A8-3C74B07E906B}"/>
              </a:ext>
            </a:extLst>
          </p:cNvPr>
          <p:cNvSpPr txBox="1"/>
          <p:nvPr/>
        </p:nvSpPr>
        <p:spPr>
          <a:xfrm>
            <a:off x="6156176" y="40484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DIN 2014" panose="020B0504020202020204" pitchFamily="34" charset="0"/>
                <a:ea typeface="DIN 2014" panose="020B0504020202020204" pitchFamily="34" charset="0"/>
              </a:rPr>
              <a:t>1 AND </a:t>
            </a:r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0 is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08DD32-83EF-4E80-884A-3A8FAAA551A0}"/>
              </a:ext>
            </a:extLst>
          </p:cNvPr>
          <p:cNvSpPr txBox="1"/>
          <p:nvPr/>
        </p:nvSpPr>
        <p:spPr>
          <a:xfrm>
            <a:off x="6156176" y="47685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DIN 2014" panose="020B0504020202020204" pitchFamily="34" charset="0"/>
                <a:ea typeface="DIN 2014" panose="020B0504020202020204" pitchFamily="34" charset="0"/>
              </a:rPr>
              <a:t>1 AND </a:t>
            </a:r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1 is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1B3505-7175-48F3-BC10-13DE9CD6984D}"/>
              </a:ext>
            </a:extLst>
          </p:cNvPr>
          <p:cNvSpPr txBox="1"/>
          <p:nvPr/>
        </p:nvSpPr>
        <p:spPr>
          <a:xfrm>
            <a:off x="4932040" y="26083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3B79C3-5025-472D-9E1D-9EE25953E227}"/>
              </a:ext>
            </a:extLst>
          </p:cNvPr>
          <p:cNvSpPr txBox="1"/>
          <p:nvPr/>
        </p:nvSpPr>
        <p:spPr>
          <a:xfrm>
            <a:off x="4932040" y="33191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  <a:cs typeface="DilleniaUPC" panose="020B0502040204020203" pitchFamily="18" charset="-34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D35E0F-08F3-4F5C-9FEC-7DC0AB72C019}"/>
              </a:ext>
            </a:extLst>
          </p:cNvPr>
          <p:cNvSpPr txBox="1"/>
          <p:nvPr/>
        </p:nvSpPr>
        <p:spPr>
          <a:xfrm>
            <a:off x="4932040" y="400507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8B0A2D-41E7-4545-BD25-A76F1BAA2F92}"/>
              </a:ext>
            </a:extLst>
          </p:cNvPr>
          <p:cNvSpPr txBox="1"/>
          <p:nvPr/>
        </p:nvSpPr>
        <p:spPr>
          <a:xfrm>
            <a:off x="4899487" y="469104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4220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pPr algn="l"/>
            <a:r>
              <a:rPr lang="en-GB" b="1" dirty="0">
                <a:solidFill>
                  <a:srgbClr val="2F3234"/>
                </a:solidFill>
                <a:latin typeface="DIN 2014 Bold" panose="020B0704020202020204" pitchFamily="34" charset="0"/>
                <a:ea typeface="DIN 2014 Bold" panose="020B0704020202020204" pitchFamily="34" charset="0"/>
              </a:rPr>
              <a:t>OR Truth 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F4FE4-47AD-40DB-8BEA-45A3898F52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274196"/>
            <a:ext cx="1403648" cy="5625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513356-B9C2-4F34-8316-48D23C66CCEE}"/>
              </a:ext>
            </a:extLst>
          </p:cNvPr>
          <p:cNvSpPr/>
          <p:nvPr/>
        </p:nvSpPr>
        <p:spPr>
          <a:xfrm>
            <a:off x="576064" y="1042189"/>
            <a:ext cx="6588224" cy="82555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FB521-E7E4-4767-8FBF-27733579F6C9}"/>
              </a:ext>
            </a:extLst>
          </p:cNvPr>
          <p:cNvSpPr/>
          <p:nvPr/>
        </p:nvSpPr>
        <p:spPr>
          <a:xfrm>
            <a:off x="576064" y="1042189"/>
            <a:ext cx="7991872" cy="45719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B41BD1-5DB6-49DC-AA4D-CF0FF1B1EA5A}"/>
              </a:ext>
            </a:extLst>
          </p:cNvPr>
          <p:cNvSpPr/>
          <p:nvPr/>
        </p:nvSpPr>
        <p:spPr>
          <a:xfrm>
            <a:off x="576064" y="6165304"/>
            <a:ext cx="4139952" cy="82555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1C9F89-6324-4750-B457-2745A652D295}"/>
              </a:ext>
            </a:extLst>
          </p:cNvPr>
          <p:cNvSpPr/>
          <p:nvPr/>
        </p:nvSpPr>
        <p:spPr>
          <a:xfrm>
            <a:off x="576064" y="6165304"/>
            <a:ext cx="7991872" cy="45719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4335E7-269C-4CF5-8B31-D734753FFC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72"/>
          <a:stretch/>
        </p:blipFill>
        <p:spPr>
          <a:xfrm>
            <a:off x="2087216" y="321318"/>
            <a:ext cx="6480720" cy="471792"/>
          </a:xfrm>
          <a:prstGeom prst="rect">
            <a:avLst/>
          </a:prstGeom>
        </p:spPr>
      </p:pic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95BAF113-44CD-4074-955B-970B857589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848337"/>
              </p:ext>
            </p:extLst>
          </p:nvPr>
        </p:nvGraphicFramePr>
        <p:xfrm>
          <a:off x="1187624" y="2204864"/>
          <a:ext cx="4330824" cy="2764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3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3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122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DIN 2014" panose="020B0504020202020204" pitchFamily="34" charset="0"/>
                        <a:ea typeface="DIN 2014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22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DIN 2014" panose="020B0504020202020204" pitchFamily="34" charset="0"/>
                        <a:ea typeface="DIN 2014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22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DIN 2014" panose="020B0504020202020204" pitchFamily="34" charset="0"/>
                        <a:ea typeface="DIN 2014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22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DIN 2014" panose="020B0504020202020204" pitchFamily="34" charset="0"/>
                        <a:ea typeface="DIN 2014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B90B87D-1579-4CAB-8822-21BB8ACF12CB}"/>
              </a:ext>
            </a:extLst>
          </p:cNvPr>
          <p:cNvSpPr txBox="1"/>
          <p:nvPr/>
        </p:nvSpPr>
        <p:spPr>
          <a:xfrm>
            <a:off x="5868144" y="233576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0 OR 0 is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AC28DF-E6C7-4160-9423-522EA02B7BA2}"/>
              </a:ext>
            </a:extLst>
          </p:cNvPr>
          <p:cNvSpPr txBox="1"/>
          <p:nvPr/>
        </p:nvSpPr>
        <p:spPr>
          <a:xfrm>
            <a:off x="5868144" y="31409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0 OR 1 is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C4E96C-A87C-4052-8724-74156FE66629}"/>
              </a:ext>
            </a:extLst>
          </p:cNvPr>
          <p:cNvSpPr txBox="1"/>
          <p:nvPr/>
        </p:nvSpPr>
        <p:spPr>
          <a:xfrm>
            <a:off x="5868144" y="37890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1 OR 0 is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DE7473-D28D-4889-AEC0-D6D8B2EEB48C}"/>
              </a:ext>
            </a:extLst>
          </p:cNvPr>
          <p:cNvSpPr txBox="1"/>
          <p:nvPr/>
        </p:nvSpPr>
        <p:spPr>
          <a:xfrm>
            <a:off x="5868144" y="45091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1 OR 1 is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F880EF-56F9-47F3-AC67-3785FFA86DCD}"/>
              </a:ext>
            </a:extLst>
          </p:cNvPr>
          <p:cNvSpPr txBox="1"/>
          <p:nvPr/>
        </p:nvSpPr>
        <p:spPr>
          <a:xfrm>
            <a:off x="4644008" y="23488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813709-1A9A-445A-8832-B841EF639F00}"/>
              </a:ext>
            </a:extLst>
          </p:cNvPr>
          <p:cNvSpPr txBox="1"/>
          <p:nvPr/>
        </p:nvSpPr>
        <p:spPr>
          <a:xfrm>
            <a:off x="4644008" y="3059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6B53AE-469A-46E5-AA32-74AFB29EFC7E}"/>
              </a:ext>
            </a:extLst>
          </p:cNvPr>
          <p:cNvSpPr txBox="1"/>
          <p:nvPr/>
        </p:nvSpPr>
        <p:spPr>
          <a:xfrm>
            <a:off x="4644008" y="374564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6D7746-2A9D-4984-B520-59DD5F9D09C5}"/>
              </a:ext>
            </a:extLst>
          </p:cNvPr>
          <p:cNvSpPr txBox="1"/>
          <p:nvPr/>
        </p:nvSpPr>
        <p:spPr>
          <a:xfrm>
            <a:off x="4644008" y="44371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3811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291</Words>
  <Application>Microsoft Office PowerPoint</Application>
  <PresentationFormat>On-screen Show (4:3)</PresentationFormat>
  <Paragraphs>81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DilleniaUPC</vt:lpstr>
      <vt:lpstr>DIN 2014</vt:lpstr>
      <vt:lpstr>DIN 2014 Bold</vt:lpstr>
      <vt:lpstr>Wingdings</vt:lpstr>
      <vt:lpstr>Office Theme</vt:lpstr>
      <vt:lpstr>PowerPoint Presentation</vt:lpstr>
      <vt:lpstr>Old Algorithm</vt:lpstr>
      <vt:lpstr>New Algorithm</vt:lpstr>
      <vt:lpstr>AND Truth Table</vt:lpstr>
      <vt:lpstr>OR Truth Table</vt:lpstr>
    </vt:vector>
  </TitlesOfParts>
  <Company>Lancaster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Underwood, Lorraine</dc:creator>
  <cp:lastModifiedBy>James Patrick</cp:lastModifiedBy>
  <cp:revision>87</cp:revision>
  <dcterms:created xsi:type="dcterms:W3CDTF">2018-02-09T12:30:25Z</dcterms:created>
  <dcterms:modified xsi:type="dcterms:W3CDTF">2018-04-24T11:08:03Z</dcterms:modified>
</cp:coreProperties>
</file>