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98" r:id="rId5"/>
    <p:sldId id="276" r:id="rId6"/>
    <p:sldId id="277" r:id="rId7"/>
    <p:sldId id="290" r:id="rId8"/>
    <p:sldId id="299" r:id="rId9"/>
    <p:sldId id="300" r:id="rId10"/>
    <p:sldId id="301" r:id="rId11"/>
    <p:sldId id="302" r:id="rId12"/>
    <p:sldId id="30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15C0A-8136-488D-82BC-67AD9B6320A7}">
          <p14:sldIdLst>
            <p14:sldId id="256"/>
            <p14:sldId id="257"/>
            <p14:sldId id="274"/>
            <p14:sldId id="298"/>
            <p14:sldId id="276"/>
            <p14:sldId id="277"/>
            <p14:sldId id="290"/>
            <p14:sldId id="299"/>
            <p14:sldId id="300"/>
            <p14:sldId id="301"/>
            <p14:sldId id="302"/>
            <p14:sldId id="30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6"/>
    <a:srgbClr val="E8E8EC"/>
    <a:srgbClr val="00A454"/>
    <a:srgbClr val="00A69C"/>
    <a:srgbClr val="2F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>
        <p:scale>
          <a:sx n="75" d="100"/>
          <a:sy n="75" d="100"/>
        </p:scale>
        <p:origin x="456" y="60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CCFD-687B-4B4E-B670-B143E980E7F2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7E77-C8BA-487E-A285-5C11AF3BC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5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6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7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1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6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3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4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7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5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7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5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C7E77-C8BA-487E-A285-5C11AF3BCB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94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3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39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E6B08-01CB-4993-9B81-319BA6867791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9DA2-C3D2-4E5D-9DA6-F33BD0B970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t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t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44824"/>
            <a:ext cx="6400800" cy="1752600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A45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Lesson Two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D1B37-2D74-4239-BFCE-AB198A7E6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B30A06-BA14-4405-B499-E8283437F2BC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878587-8243-48CB-A3DF-2BC4B40F1538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BEC2C-5E52-4563-AE1F-17CBC0C73AE6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C3049-2744-4630-A594-EC1BEC1CF2BA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1B837E-E324-4D03-AA4D-9F974B41E05E}"/>
              </a:ext>
            </a:extLst>
          </p:cNvPr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Game Controller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A67357-B264-43B9-9613-6F53975F1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8" y="5497943"/>
            <a:ext cx="7978428" cy="471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998B40-2C0D-42C2-BDE9-AE0AA3EB5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463076"/>
            <a:ext cx="3960440" cy="836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5AFF2-E9A4-40C0-B079-A8D5641B4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64" y="1283477"/>
            <a:ext cx="3733872" cy="4018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FCC73B-36A8-499B-9D65-37BF9C259A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5054" r="4304" b="4203"/>
          <a:stretch/>
        </p:blipFill>
        <p:spPr>
          <a:xfrm>
            <a:off x="7812360" y="274197"/>
            <a:ext cx="755576" cy="6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Buzzer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7F810A-73AB-4175-85AF-4CEA29EFB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3883"/>
            <a:ext cx="8229600" cy="299577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7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How the Buzzer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C21C53-1431-47C5-9169-0E672B3D5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2132856"/>
            <a:ext cx="4600457" cy="259218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013C525F-7EE0-4EAF-B1FB-357BE36E04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38734" r="17848" b="39633"/>
          <a:stretch/>
        </p:blipFill>
        <p:spPr>
          <a:xfrm>
            <a:off x="1875655" y="5297099"/>
            <a:ext cx="539268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How the Buzzer 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998773-CA9A-4BC5-9C19-8A146B528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2113385"/>
            <a:ext cx="4440261" cy="293577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pic>
        <p:nvPicPr>
          <p:cNvPr id="28" name="Content Placeholder 11">
            <a:extLst>
              <a:ext uri="{FF2B5EF4-FFF2-40B4-BE49-F238E27FC236}">
                <a16:creationId xmlns:a16="http://schemas.microsoft.com/office/drawing/2014/main" id="{46FFD4C3-3D2B-44F3-9747-0139C91A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60616" r="1060" b="16171"/>
          <a:stretch/>
        </p:blipFill>
        <p:spPr>
          <a:xfrm>
            <a:off x="1307753" y="5223134"/>
            <a:ext cx="6816525" cy="6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Output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D47B9-5FFB-48EA-AB9E-F2D7C140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271"/>
            <a:ext cx="8229600" cy="38758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Fire SW 1</a:t>
            </a:r>
          </a:p>
          <a:p>
            <a:pPr marL="914400" lvl="1" indent="-514350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The buzzer will sound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Fire SW 2</a:t>
            </a:r>
          </a:p>
          <a:p>
            <a:pPr marL="914400" lvl="1" indent="-514350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The buzzer will stop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Up</a:t>
            </a:r>
          </a:p>
          <a:p>
            <a:pPr marL="914400" lvl="1" indent="-514350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The motor will run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Down</a:t>
            </a:r>
          </a:p>
          <a:p>
            <a:pPr marL="914400" lvl="1" indent="-514350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The motor will stop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:GAME ZIP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A25513-28EC-458D-94BD-7935D52F9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pic>
        <p:nvPicPr>
          <p:cNvPr id="12" name="Picture 2" descr="playing snake on the :GAME ZIP 64">
            <a:extLst>
              <a:ext uri="{FF2B5EF4-FFF2-40B4-BE49-F238E27FC236}">
                <a16:creationId xmlns:a16="http://schemas.microsoft.com/office/drawing/2014/main" id="{607F0592-003E-40AD-B985-77FEAFD8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7" y="2387789"/>
            <a:ext cx="5210686" cy="30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4CBB2D-C080-4A45-8386-FF64B5929F37}"/>
              </a:ext>
            </a:extLst>
          </p:cNvPr>
          <p:cNvCxnSpPr>
            <a:cxnSpLocks/>
          </p:cNvCxnSpPr>
          <p:nvPr/>
        </p:nvCxnSpPr>
        <p:spPr>
          <a:xfrm>
            <a:off x="4527239" y="2346142"/>
            <a:ext cx="360632" cy="362778"/>
          </a:xfrm>
          <a:prstGeom prst="straightConnector1">
            <a:avLst/>
          </a:prstGeom>
          <a:ln w="38100" cap="flat" cmpd="sng" algn="ctr">
            <a:solidFill>
              <a:srgbClr val="00A45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64D35A-543C-4EDB-BE79-5C7633727905}"/>
              </a:ext>
            </a:extLst>
          </p:cNvPr>
          <p:cNvCxnSpPr>
            <a:cxnSpLocks/>
          </p:cNvCxnSpPr>
          <p:nvPr/>
        </p:nvCxnSpPr>
        <p:spPr>
          <a:xfrm flipV="1">
            <a:off x="3941405" y="4363235"/>
            <a:ext cx="596865" cy="1201585"/>
          </a:xfrm>
          <a:prstGeom prst="straightConnector1">
            <a:avLst/>
          </a:prstGeom>
          <a:ln w="38100" cap="flat" cmpd="sng" algn="ctr">
            <a:solidFill>
              <a:srgbClr val="00A45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0F7940-07E9-48FC-A342-8DB6FCD2DD13}"/>
              </a:ext>
            </a:extLst>
          </p:cNvPr>
          <p:cNvCxnSpPr>
            <a:cxnSpLocks/>
          </p:cNvCxnSpPr>
          <p:nvPr/>
        </p:nvCxnSpPr>
        <p:spPr>
          <a:xfrm flipH="1">
            <a:off x="6084169" y="2387789"/>
            <a:ext cx="1392606" cy="1403081"/>
          </a:xfrm>
          <a:prstGeom prst="straightConnector1">
            <a:avLst/>
          </a:prstGeom>
          <a:ln w="38100" cap="flat" cmpd="sng" algn="ctr">
            <a:solidFill>
              <a:srgbClr val="00A45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36C460-D4D0-4F9E-8BF6-05410FC47368}"/>
              </a:ext>
            </a:extLst>
          </p:cNvPr>
          <p:cNvCxnSpPr>
            <a:cxnSpLocks/>
          </p:cNvCxnSpPr>
          <p:nvPr/>
        </p:nvCxnSpPr>
        <p:spPr>
          <a:xfrm flipH="1" flipV="1">
            <a:off x="5506746" y="4081357"/>
            <a:ext cx="1873566" cy="185802"/>
          </a:xfrm>
          <a:prstGeom prst="straightConnector1">
            <a:avLst/>
          </a:prstGeom>
          <a:ln w="38100" cap="flat" cmpd="sng" algn="ctr">
            <a:solidFill>
              <a:srgbClr val="00A45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9F4C2B-BB8D-4C17-8793-BEB70C3C0381}"/>
              </a:ext>
            </a:extLst>
          </p:cNvPr>
          <p:cNvCxnSpPr>
            <a:cxnSpLocks/>
          </p:cNvCxnSpPr>
          <p:nvPr/>
        </p:nvCxnSpPr>
        <p:spPr>
          <a:xfrm flipH="1" flipV="1">
            <a:off x="5433677" y="4363235"/>
            <a:ext cx="1644016" cy="1199716"/>
          </a:xfrm>
          <a:prstGeom prst="straightConnector1">
            <a:avLst/>
          </a:prstGeom>
          <a:ln w="38100" cap="flat" cmpd="sng" algn="ctr">
            <a:solidFill>
              <a:srgbClr val="00A45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62DAA8-4005-4D3C-AAE2-6BD5E6CDEBE6}"/>
              </a:ext>
            </a:extLst>
          </p:cNvPr>
          <p:cNvCxnSpPr>
            <a:cxnSpLocks/>
          </p:cNvCxnSpPr>
          <p:nvPr/>
        </p:nvCxnSpPr>
        <p:spPr>
          <a:xfrm>
            <a:off x="1866525" y="2397075"/>
            <a:ext cx="1875098" cy="1463973"/>
          </a:xfrm>
          <a:prstGeom prst="straightConnector1">
            <a:avLst/>
          </a:prstGeom>
          <a:ln w="38100" cap="flat" cmpd="sng" algn="ctr">
            <a:solidFill>
              <a:srgbClr val="00A45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D1B2AF8-5575-436A-A28E-1BDADE5F73DF}"/>
              </a:ext>
            </a:extLst>
          </p:cNvPr>
          <p:cNvSpPr txBox="1"/>
          <p:nvPr/>
        </p:nvSpPr>
        <p:spPr>
          <a:xfrm>
            <a:off x="3851920" y="1938795"/>
            <a:ext cx="141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454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F5FC3E-DF16-40A7-8874-4062DA335722}"/>
              </a:ext>
            </a:extLst>
          </p:cNvPr>
          <p:cNvSpPr txBox="1"/>
          <p:nvPr/>
        </p:nvSpPr>
        <p:spPr>
          <a:xfrm>
            <a:off x="6732671" y="1950431"/>
            <a:ext cx="204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454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 x buttons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EEA445-8E93-4DB4-8C0E-777D9E0A9C67}"/>
              </a:ext>
            </a:extLst>
          </p:cNvPr>
          <p:cNvSpPr txBox="1"/>
          <p:nvPr/>
        </p:nvSpPr>
        <p:spPr>
          <a:xfrm>
            <a:off x="7370709" y="4062927"/>
            <a:ext cx="139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454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Buzzer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7D218D-A262-4464-BE34-CFBC8CF4ECF5}"/>
              </a:ext>
            </a:extLst>
          </p:cNvPr>
          <p:cNvSpPr txBox="1"/>
          <p:nvPr/>
        </p:nvSpPr>
        <p:spPr>
          <a:xfrm>
            <a:off x="6002327" y="5506268"/>
            <a:ext cx="235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454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Vibrating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B97EC3-8AEB-47A1-8389-78B6AF0A59E5}"/>
              </a:ext>
            </a:extLst>
          </p:cNvPr>
          <p:cNvSpPr txBox="1"/>
          <p:nvPr/>
        </p:nvSpPr>
        <p:spPr>
          <a:xfrm>
            <a:off x="2876138" y="5507999"/>
            <a:ext cx="210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454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64 RGB lights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C08B50-0015-4728-9FC0-1801A9F99EB2}"/>
              </a:ext>
            </a:extLst>
          </p:cNvPr>
          <p:cNvSpPr txBox="1"/>
          <p:nvPr/>
        </p:nvSpPr>
        <p:spPr>
          <a:xfrm>
            <a:off x="920059" y="1983606"/>
            <a:ext cx="170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454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4 x buttons</a:t>
            </a:r>
          </a:p>
        </p:txBody>
      </p:sp>
    </p:spTree>
    <p:extLst>
      <p:ext uri="{BB962C8B-B14F-4D97-AF65-F5344CB8AC3E}">
        <p14:creationId xmlns:p14="http://schemas.microsoft.com/office/powerpoint/2010/main" val="56704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latin typeface="DIN 2014 Bold" panose="020B0704020202020204" pitchFamily="34" charset="0"/>
                <a:ea typeface="DIN 2014 Bold" panose="020B0704020202020204" pitchFamily="34" charset="0"/>
              </a:rPr>
              <a:t>Buttons</a:t>
            </a:r>
            <a:endParaRPr lang="en-GB" b="1" dirty="0">
              <a:solidFill>
                <a:srgbClr val="2F3234"/>
              </a:solidFill>
              <a:latin typeface="DIN 2014 Bold" panose="020B0704020202020204" pitchFamily="34" charset="0"/>
              <a:ea typeface="DIN 2014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6F532C-E805-4C09-A061-94F026F0D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D602C643-F68C-4CB3-83F1-77597B425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158223"/>
              </p:ext>
            </p:extLst>
          </p:nvPr>
        </p:nvGraphicFramePr>
        <p:xfrm>
          <a:off x="2087724" y="2473618"/>
          <a:ext cx="36364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408489618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3112638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Button</a:t>
                      </a:r>
                    </a:p>
                  </a:txBody>
                  <a:tcPr>
                    <a:solidFill>
                      <a:srgbClr val="00A4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How it’s connected</a:t>
                      </a:r>
                    </a:p>
                  </a:txBody>
                  <a:tcPr>
                    <a:solidFill>
                      <a:srgbClr val="00A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0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Up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P8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0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Down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2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Left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6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Right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3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Fire SW 1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5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Fire SW 2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DIN 2014" panose="020B0504020202020204" pitchFamily="34" charset="0"/>
                        <a:ea typeface="DIN 2014" panose="020B0504020202020204" pitchFamily="34" charset="0"/>
                      </a:endParaRP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4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7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latin typeface="DIN 2014 Bold" panose="020B0704020202020204" pitchFamily="34" charset="0"/>
                <a:ea typeface="DIN 2014 Bold" panose="020B0704020202020204" pitchFamily="34" charset="0"/>
              </a:rPr>
              <a:t>Buttons</a:t>
            </a:r>
            <a:endParaRPr lang="en-GB" b="1" dirty="0">
              <a:solidFill>
                <a:srgbClr val="2F3234"/>
              </a:solidFill>
              <a:latin typeface="DIN 2014 Bold" panose="020B0704020202020204" pitchFamily="34" charset="0"/>
              <a:ea typeface="DIN 2014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6F532C-E805-4C09-A061-94F026F0D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7E533-E03A-49E1-8EBE-725CE512E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169495"/>
            <a:ext cx="5380952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4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D47B9-5FFB-48EA-AB9E-F2D7C140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271"/>
            <a:ext cx="8229600" cy="3875864"/>
          </a:xfrm>
        </p:spPr>
        <p:txBody>
          <a:bodyPr/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Fire SW 1:</a:t>
            </a:r>
          </a:p>
          <a:p>
            <a:pPr lvl="1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Make all the lights go blue.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5F76D-DCD4-48F1-AB85-87C317611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C15B83-54F8-461B-BA0B-FFB63E78C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8" y="2710536"/>
            <a:ext cx="2075840" cy="1294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9B3B10-C939-42E4-AB61-E190119EF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3" y="2708920"/>
            <a:ext cx="3422433" cy="20046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271B55-DE2C-4DEE-9659-4F958FF05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4577991" cy="2188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0B5BC-C1E4-4C39-B036-9DFC2FEFF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8229600" cy="2188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Main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0246F1D-196F-4CA8-9A6C-D0345E7F3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8920"/>
            <a:ext cx="8229600" cy="246814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Input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D47B9-5FFB-48EA-AB9E-F2D7C140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271"/>
            <a:ext cx="8229600" cy="396729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the Fire SW 1</a:t>
            </a:r>
          </a:p>
          <a:p>
            <a:pPr marL="914400" lvl="1" indent="-514350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Clear the matrix</a:t>
            </a:r>
          </a:p>
          <a:p>
            <a:pPr marL="914400" lvl="1" indent="-514350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Show a smiley face on the </a:t>
            </a:r>
            <a:r>
              <a:rPr lang="en-GB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the Fire SW 2</a:t>
            </a:r>
          </a:p>
          <a:p>
            <a:pPr lvl="1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Clear the </a:t>
            </a:r>
            <a:r>
              <a:rPr lang="en-GB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dirty="0"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lvl="1"/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Show your character from last week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When I press Up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Clear the matrix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Show an Up arrow on the </a:t>
            </a:r>
            <a:r>
              <a:rPr lang="en-GB" dirty="0" err="1">
                <a:latin typeface="DIN 2014" panose="020B0504020202020204" pitchFamily="34" charset="0"/>
                <a:ea typeface="DIN 2014" panose="020B0504020202020204" pitchFamily="34" charset="0"/>
              </a:rPr>
              <a:t>micro:bit</a:t>
            </a:r>
            <a:endParaRPr lang="en-GB" dirty="0"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latin typeface="DIN 2014 Bold" panose="020B0704020202020204" pitchFamily="34" charset="0"/>
                <a:ea typeface="DIN 2014 Bold" panose="020B0704020202020204" pitchFamily="34" charset="0"/>
              </a:rPr>
              <a:t>The Controller</a:t>
            </a:r>
            <a:endParaRPr lang="en-GB" b="1" dirty="0">
              <a:solidFill>
                <a:srgbClr val="2F3234"/>
              </a:solidFill>
              <a:latin typeface="DIN 2014 Bold" panose="020B0704020202020204" pitchFamily="34" charset="0"/>
              <a:ea typeface="DIN 2014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6F532C-E805-4C09-A061-94F026F0D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D602C643-F68C-4CB3-83F1-77597B425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370718"/>
              </p:ext>
            </p:extLst>
          </p:nvPr>
        </p:nvGraphicFramePr>
        <p:xfrm>
          <a:off x="2087724" y="2473618"/>
          <a:ext cx="363640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408489618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3112638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Button</a:t>
                      </a:r>
                    </a:p>
                  </a:txBody>
                  <a:tcPr>
                    <a:solidFill>
                      <a:srgbClr val="00A4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How it’s connected</a:t>
                      </a:r>
                    </a:p>
                  </a:txBody>
                  <a:tcPr>
                    <a:solidFill>
                      <a:srgbClr val="00A4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0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Up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P8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0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Down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P14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2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Left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P12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6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Joypad Right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P13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3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Fire SW 1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P15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5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Fire SW 2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P16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4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Buzzer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P2</a:t>
                      </a:r>
                    </a:p>
                  </a:txBody>
                  <a:tcPr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8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Motor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DIN 2014" panose="020B0504020202020204" pitchFamily="34" charset="0"/>
                          <a:ea typeface="DIN 2014" panose="020B0504020202020204" pitchFamily="34" charset="0"/>
                        </a:rPr>
                        <a:t>P1</a:t>
                      </a:r>
                    </a:p>
                  </a:txBody>
                  <a:tcPr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8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28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F3234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Buzzer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F4FE4-47AD-40DB-8BEA-45A3898F5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274196"/>
            <a:ext cx="1403648" cy="562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13356-B9C2-4F34-8316-48D23C66CCEE}"/>
              </a:ext>
            </a:extLst>
          </p:cNvPr>
          <p:cNvSpPr/>
          <p:nvPr/>
        </p:nvSpPr>
        <p:spPr>
          <a:xfrm>
            <a:off x="576064" y="1042189"/>
            <a:ext cx="6588224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FB521-E7E4-4767-8FBF-27733579F6C9}"/>
              </a:ext>
            </a:extLst>
          </p:cNvPr>
          <p:cNvSpPr/>
          <p:nvPr/>
        </p:nvSpPr>
        <p:spPr>
          <a:xfrm>
            <a:off x="576064" y="1042189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1BD1-5DB6-49DC-AA4D-CF0FF1B1EA5A}"/>
              </a:ext>
            </a:extLst>
          </p:cNvPr>
          <p:cNvSpPr/>
          <p:nvPr/>
        </p:nvSpPr>
        <p:spPr>
          <a:xfrm>
            <a:off x="576064" y="6165304"/>
            <a:ext cx="4139952" cy="82555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C9F89-6324-4750-B457-2745A652D295}"/>
              </a:ext>
            </a:extLst>
          </p:cNvPr>
          <p:cNvSpPr/>
          <p:nvPr/>
        </p:nvSpPr>
        <p:spPr>
          <a:xfrm>
            <a:off x="576064" y="6165304"/>
            <a:ext cx="7991872" cy="45719"/>
          </a:xfrm>
          <a:prstGeom prst="rect">
            <a:avLst/>
          </a:prstGeom>
          <a:solidFill>
            <a:srgbClr val="2F3234"/>
          </a:solidFill>
          <a:ln>
            <a:solidFill>
              <a:srgbClr val="2F3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D47B9-5FFB-48EA-AB9E-F2D7C140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271"/>
            <a:ext cx="8229600" cy="3967298"/>
          </a:xfrm>
        </p:spPr>
        <p:txBody>
          <a:bodyPr>
            <a:normAutofit/>
          </a:bodyPr>
          <a:lstStyle/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The buzzer is a digital output.</a:t>
            </a:r>
          </a:p>
          <a:p>
            <a:r>
              <a:rPr lang="en-GB" dirty="0">
                <a:latin typeface="DIN 2014" panose="020B0504020202020204" pitchFamily="34" charset="0"/>
                <a:ea typeface="DIN 2014" panose="020B0504020202020204" pitchFamily="34" charset="0"/>
              </a:rPr>
              <a:t>To hear the buzzer we must turn it on and off continuously.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335E7-269C-4CF5-8B31-D734753F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2"/>
          <a:stretch/>
        </p:blipFill>
        <p:spPr>
          <a:xfrm>
            <a:off x="2087216" y="321318"/>
            <a:ext cx="6480720" cy="4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226</Words>
  <Application>Microsoft Office PowerPoint</Application>
  <PresentationFormat>On-screen Show (4:3)</PresentationFormat>
  <Paragraphs>80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DIN 2014</vt:lpstr>
      <vt:lpstr>DIN 2014 Bold</vt:lpstr>
      <vt:lpstr>Office Theme</vt:lpstr>
      <vt:lpstr>PowerPoint Presentation</vt:lpstr>
      <vt:lpstr>:GAME ZIP 64</vt:lpstr>
      <vt:lpstr>Buttons</vt:lpstr>
      <vt:lpstr>Buttons</vt:lpstr>
      <vt:lpstr>Algorithm</vt:lpstr>
      <vt:lpstr>Main Lesson</vt:lpstr>
      <vt:lpstr>Input Challenges</vt:lpstr>
      <vt:lpstr>The Controller</vt:lpstr>
      <vt:lpstr>Buzzer</vt:lpstr>
      <vt:lpstr>Buzzer</vt:lpstr>
      <vt:lpstr>How the Buzzer Works</vt:lpstr>
      <vt:lpstr>How the Buzzer Works</vt:lpstr>
      <vt:lpstr>Output Challenges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Underwood, Lorraine</dc:creator>
  <cp:lastModifiedBy>James Patrick</cp:lastModifiedBy>
  <cp:revision>98</cp:revision>
  <dcterms:created xsi:type="dcterms:W3CDTF">2018-02-09T12:30:25Z</dcterms:created>
  <dcterms:modified xsi:type="dcterms:W3CDTF">2018-04-24T10:10:10Z</dcterms:modified>
</cp:coreProperties>
</file>